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87" r:id="rId3"/>
    <p:sldId id="803" r:id="rId4"/>
    <p:sldId id="802" r:id="rId5"/>
    <p:sldId id="809" r:id="rId6"/>
    <p:sldId id="812" r:id="rId7"/>
    <p:sldId id="804" r:id="rId8"/>
    <p:sldId id="806" r:id="rId9"/>
    <p:sldId id="810" r:id="rId10"/>
    <p:sldId id="808" r:id="rId11"/>
    <p:sldId id="816" r:id="rId12"/>
    <p:sldId id="807" r:id="rId13"/>
    <p:sldId id="815" r:id="rId14"/>
    <p:sldId id="805" r:id="rId15"/>
    <p:sldId id="811" r:id="rId16"/>
    <p:sldId id="817" r:id="rId17"/>
    <p:sldId id="818" r:id="rId18"/>
    <p:sldId id="813" r:id="rId19"/>
    <p:sldId id="814" r:id="rId20"/>
    <p:sldId id="61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0" autoAdjust="0"/>
    <p:restoredTop sz="94660"/>
  </p:normalViewPr>
  <p:slideViewPr>
    <p:cSldViewPr>
      <p:cViewPr varScale="1">
        <p:scale>
          <a:sx n="108" d="100"/>
          <a:sy n="108" d="100"/>
        </p:scale>
        <p:origin x="195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E15E5-8627-4BCC-ADB7-2B1E9826B0B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78827BE-9C7F-4BF4-8C9E-332C7CB4A004}">
      <dgm:prSet phldrT="[텍스트]"/>
      <dgm:spPr/>
      <dgm:t>
        <a:bodyPr/>
        <a:lstStyle/>
        <a:p>
          <a:pPr latinLnBrk="1"/>
          <a:r>
            <a:rPr lang="en-US" altLang="ko-KR" dirty="0"/>
            <a:t>Ideation</a:t>
          </a:r>
          <a:endParaRPr lang="ko-KR" altLang="en-US" dirty="0"/>
        </a:p>
      </dgm:t>
    </dgm:pt>
    <dgm:pt modelId="{F7458722-721C-418F-92AB-EB4E3945DA81}" type="parTrans" cxnId="{5DBF3E55-E070-41BB-B81B-180075B10E83}">
      <dgm:prSet/>
      <dgm:spPr/>
      <dgm:t>
        <a:bodyPr/>
        <a:lstStyle/>
        <a:p>
          <a:pPr latinLnBrk="1"/>
          <a:endParaRPr lang="ko-KR" altLang="en-US"/>
        </a:p>
      </dgm:t>
    </dgm:pt>
    <dgm:pt modelId="{F63D206D-738B-49FE-BC8E-E3B8EF859A19}" type="sibTrans" cxnId="{5DBF3E55-E070-41BB-B81B-180075B10E83}">
      <dgm:prSet/>
      <dgm:spPr/>
      <dgm:t>
        <a:bodyPr/>
        <a:lstStyle/>
        <a:p>
          <a:pPr latinLnBrk="1"/>
          <a:endParaRPr lang="ko-KR" altLang="en-US"/>
        </a:p>
      </dgm:t>
    </dgm:pt>
    <dgm:pt modelId="{6EF541B5-7416-4B2E-B875-C1DD65FACF05}">
      <dgm:prSet phldrT="[텍스트]"/>
      <dgm:spPr/>
      <dgm:t>
        <a:bodyPr/>
        <a:lstStyle/>
        <a:p>
          <a:pPr latinLnBrk="1"/>
          <a:r>
            <a:rPr lang="en-US" altLang="ko-KR" dirty="0"/>
            <a:t>BM </a:t>
          </a:r>
        </a:p>
        <a:p>
          <a:pPr latinLnBrk="1"/>
          <a:r>
            <a:rPr lang="ko-KR" altLang="en-US" dirty="0"/>
            <a:t>구체화</a:t>
          </a:r>
          <a:endParaRPr lang="en-US" altLang="ko-KR" dirty="0"/>
        </a:p>
      </dgm:t>
    </dgm:pt>
    <dgm:pt modelId="{E4520A4E-BBD2-43F4-B6E0-84B224E94308}" type="parTrans" cxnId="{27D9536D-71C3-4A65-8FC5-DAADAF18A6E3}">
      <dgm:prSet/>
      <dgm:spPr/>
      <dgm:t>
        <a:bodyPr/>
        <a:lstStyle/>
        <a:p>
          <a:pPr latinLnBrk="1"/>
          <a:endParaRPr lang="ko-KR" altLang="en-US"/>
        </a:p>
      </dgm:t>
    </dgm:pt>
    <dgm:pt modelId="{DDB2D89D-31C8-46E5-AC6D-ED4B1F43D221}" type="sibTrans" cxnId="{27D9536D-71C3-4A65-8FC5-DAADAF18A6E3}">
      <dgm:prSet/>
      <dgm:spPr/>
      <dgm:t>
        <a:bodyPr/>
        <a:lstStyle/>
        <a:p>
          <a:pPr latinLnBrk="1"/>
          <a:endParaRPr lang="ko-KR" altLang="en-US"/>
        </a:p>
      </dgm:t>
    </dgm:pt>
    <dgm:pt modelId="{12FA89EC-3A49-4C9D-B3D9-6CBF1EF473C1}">
      <dgm:prSet phldrT="[텍스트]"/>
      <dgm:spPr/>
      <dgm:t>
        <a:bodyPr/>
        <a:lstStyle/>
        <a:p>
          <a:pPr latinLnBrk="1"/>
          <a:r>
            <a:rPr lang="ko-KR" altLang="en-US" dirty="0"/>
            <a:t>시장 </a:t>
          </a:r>
          <a:r>
            <a:rPr lang="ko-KR" altLang="en-US" dirty="0" err="1"/>
            <a:t>분석및</a:t>
          </a:r>
          <a:r>
            <a:rPr lang="ko-KR" altLang="en-US" dirty="0"/>
            <a:t> 전략</a:t>
          </a:r>
        </a:p>
      </dgm:t>
    </dgm:pt>
    <dgm:pt modelId="{4AA1DDEA-9DDA-4A35-A606-73BA4DA29DCE}" type="parTrans" cxnId="{D2092251-0EDC-4DCA-8DD7-2524F02EB39D}">
      <dgm:prSet/>
      <dgm:spPr/>
      <dgm:t>
        <a:bodyPr/>
        <a:lstStyle/>
        <a:p>
          <a:pPr latinLnBrk="1"/>
          <a:endParaRPr lang="ko-KR" altLang="en-US"/>
        </a:p>
      </dgm:t>
    </dgm:pt>
    <dgm:pt modelId="{5CF661D9-675F-41C7-A70C-0B9E9047539A}" type="sibTrans" cxnId="{D2092251-0EDC-4DCA-8DD7-2524F02EB39D}">
      <dgm:prSet/>
      <dgm:spPr/>
      <dgm:t>
        <a:bodyPr/>
        <a:lstStyle/>
        <a:p>
          <a:pPr latinLnBrk="1"/>
          <a:endParaRPr lang="ko-KR" altLang="en-US"/>
        </a:p>
      </dgm:t>
    </dgm:pt>
    <dgm:pt modelId="{2EFE614B-C5E8-4D7A-B087-403CD2B66215}" type="pres">
      <dgm:prSet presAssocID="{58DE15E5-8627-4BCC-ADB7-2B1E9826B0B5}" presName="CompostProcess" presStyleCnt="0">
        <dgm:presLayoutVars>
          <dgm:dir/>
          <dgm:resizeHandles val="exact"/>
        </dgm:presLayoutVars>
      </dgm:prSet>
      <dgm:spPr/>
    </dgm:pt>
    <dgm:pt modelId="{A6291790-8089-48E5-A526-6CCF3A99ABF6}" type="pres">
      <dgm:prSet presAssocID="{58DE15E5-8627-4BCC-ADB7-2B1E9826B0B5}" presName="arrow" presStyleLbl="bgShp" presStyleIdx="0" presStyleCnt="1"/>
      <dgm:spPr/>
    </dgm:pt>
    <dgm:pt modelId="{CF8E721B-92F8-44AC-8912-53D1A95BAB12}" type="pres">
      <dgm:prSet presAssocID="{58DE15E5-8627-4BCC-ADB7-2B1E9826B0B5}" presName="linearProcess" presStyleCnt="0"/>
      <dgm:spPr/>
    </dgm:pt>
    <dgm:pt modelId="{49FEDB1C-0BB0-42B9-B8C5-E283EDECF0DC}" type="pres">
      <dgm:prSet presAssocID="{B78827BE-9C7F-4BF4-8C9E-332C7CB4A004}" presName="textNode" presStyleLbl="node1" presStyleIdx="0" presStyleCnt="3">
        <dgm:presLayoutVars>
          <dgm:bulletEnabled val="1"/>
        </dgm:presLayoutVars>
      </dgm:prSet>
      <dgm:spPr/>
    </dgm:pt>
    <dgm:pt modelId="{F9ADA7C4-232B-404B-A006-756ABDC5B9F4}" type="pres">
      <dgm:prSet presAssocID="{F63D206D-738B-49FE-BC8E-E3B8EF859A19}" presName="sibTrans" presStyleCnt="0"/>
      <dgm:spPr/>
    </dgm:pt>
    <dgm:pt modelId="{AEC62BB2-BE81-460E-AACC-81C73BA0BBE0}" type="pres">
      <dgm:prSet presAssocID="{6EF541B5-7416-4B2E-B875-C1DD65FACF05}" presName="textNode" presStyleLbl="node1" presStyleIdx="1" presStyleCnt="3">
        <dgm:presLayoutVars>
          <dgm:bulletEnabled val="1"/>
        </dgm:presLayoutVars>
      </dgm:prSet>
      <dgm:spPr/>
    </dgm:pt>
    <dgm:pt modelId="{56B96675-F05D-4157-83ED-2102CDA18A5F}" type="pres">
      <dgm:prSet presAssocID="{DDB2D89D-31C8-46E5-AC6D-ED4B1F43D221}" presName="sibTrans" presStyleCnt="0"/>
      <dgm:spPr/>
    </dgm:pt>
    <dgm:pt modelId="{E0AD17AD-4B7E-4550-A77C-2EE575E4B150}" type="pres">
      <dgm:prSet presAssocID="{12FA89EC-3A49-4C9D-B3D9-6CBF1EF473C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79A5428-5BB1-408D-93E0-879820FBF357}" type="presOf" srcId="{58DE15E5-8627-4BCC-ADB7-2B1E9826B0B5}" destId="{2EFE614B-C5E8-4D7A-B087-403CD2B66215}" srcOrd="0" destOrd="0" presId="urn:microsoft.com/office/officeart/2005/8/layout/hProcess9"/>
    <dgm:cxn modelId="{27D9536D-71C3-4A65-8FC5-DAADAF18A6E3}" srcId="{58DE15E5-8627-4BCC-ADB7-2B1E9826B0B5}" destId="{6EF541B5-7416-4B2E-B875-C1DD65FACF05}" srcOrd="1" destOrd="0" parTransId="{E4520A4E-BBD2-43F4-B6E0-84B224E94308}" sibTransId="{DDB2D89D-31C8-46E5-AC6D-ED4B1F43D221}"/>
    <dgm:cxn modelId="{D2092251-0EDC-4DCA-8DD7-2524F02EB39D}" srcId="{58DE15E5-8627-4BCC-ADB7-2B1E9826B0B5}" destId="{12FA89EC-3A49-4C9D-B3D9-6CBF1EF473C1}" srcOrd="2" destOrd="0" parTransId="{4AA1DDEA-9DDA-4A35-A606-73BA4DA29DCE}" sibTransId="{5CF661D9-675F-41C7-A70C-0B9E9047539A}"/>
    <dgm:cxn modelId="{5DBF3E55-E070-41BB-B81B-180075B10E83}" srcId="{58DE15E5-8627-4BCC-ADB7-2B1E9826B0B5}" destId="{B78827BE-9C7F-4BF4-8C9E-332C7CB4A004}" srcOrd="0" destOrd="0" parTransId="{F7458722-721C-418F-92AB-EB4E3945DA81}" sibTransId="{F63D206D-738B-49FE-BC8E-E3B8EF859A19}"/>
    <dgm:cxn modelId="{1B6FE6A8-41FC-4955-AF54-D45A6E476E68}" type="presOf" srcId="{B78827BE-9C7F-4BF4-8C9E-332C7CB4A004}" destId="{49FEDB1C-0BB0-42B9-B8C5-E283EDECF0DC}" srcOrd="0" destOrd="0" presId="urn:microsoft.com/office/officeart/2005/8/layout/hProcess9"/>
    <dgm:cxn modelId="{B4EE30B2-FD49-4E46-AEB6-F9882D849F76}" type="presOf" srcId="{12FA89EC-3A49-4C9D-B3D9-6CBF1EF473C1}" destId="{E0AD17AD-4B7E-4550-A77C-2EE575E4B150}" srcOrd="0" destOrd="0" presId="urn:microsoft.com/office/officeart/2005/8/layout/hProcess9"/>
    <dgm:cxn modelId="{B44077B4-72DD-4092-B5CA-6C6192634ACF}" type="presOf" srcId="{6EF541B5-7416-4B2E-B875-C1DD65FACF05}" destId="{AEC62BB2-BE81-460E-AACC-81C73BA0BBE0}" srcOrd="0" destOrd="0" presId="urn:microsoft.com/office/officeart/2005/8/layout/hProcess9"/>
    <dgm:cxn modelId="{08A85FA8-4C9F-4111-A17B-F59287D09C22}" type="presParOf" srcId="{2EFE614B-C5E8-4D7A-B087-403CD2B66215}" destId="{A6291790-8089-48E5-A526-6CCF3A99ABF6}" srcOrd="0" destOrd="0" presId="urn:microsoft.com/office/officeart/2005/8/layout/hProcess9"/>
    <dgm:cxn modelId="{37D42B92-037F-4486-AB75-4FE2453E448B}" type="presParOf" srcId="{2EFE614B-C5E8-4D7A-B087-403CD2B66215}" destId="{CF8E721B-92F8-44AC-8912-53D1A95BAB12}" srcOrd="1" destOrd="0" presId="urn:microsoft.com/office/officeart/2005/8/layout/hProcess9"/>
    <dgm:cxn modelId="{F6F2AF25-6C93-4189-B0B7-55FB984A5FF0}" type="presParOf" srcId="{CF8E721B-92F8-44AC-8912-53D1A95BAB12}" destId="{49FEDB1C-0BB0-42B9-B8C5-E283EDECF0DC}" srcOrd="0" destOrd="0" presId="urn:microsoft.com/office/officeart/2005/8/layout/hProcess9"/>
    <dgm:cxn modelId="{596565C6-81FE-42FA-BF22-507562C89683}" type="presParOf" srcId="{CF8E721B-92F8-44AC-8912-53D1A95BAB12}" destId="{F9ADA7C4-232B-404B-A006-756ABDC5B9F4}" srcOrd="1" destOrd="0" presId="urn:microsoft.com/office/officeart/2005/8/layout/hProcess9"/>
    <dgm:cxn modelId="{28D3E65F-B7D6-4CAA-BEF2-708D5691DCB3}" type="presParOf" srcId="{CF8E721B-92F8-44AC-8912-53D1A95BAB12}" destId="{AEC62BB2-BE81-460E-AACC-81C73BA0BBE0}" srcOrd="2" destOrd="0" presId="urn:microsoft.com/office/officeart/2005/8/layout/hProcess9"/>
    <dgm:cxn modelId="{CB833AB9-8D33-4A93-96C2-32F475DE4503}" type="presParOf" srcId="{CF8E721B-92F8-44AC-8912-53D1A95BAB12}" destId="{56B96675-F05D-4157-83ED-2102CDA18A5F}" srcOrd="3" destOrd="0" presId="urn:microsoft.com/office/officeart/2005/8/layout/hProcess9"/>
    <dgm:cxn modelId="{E72A0227-77A0-4098-B2B6-1B7A970B0F98}" type="presParOf" srcId="{CF8E721B-92F8-44AC-8912-53D1A95BAB12}" destId="{E0AD17AD-4B7E-4550-A77C-2EE575E4B15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91790-8089-48E5-A526-6CCF3A99ABF6}">
      <dsp:nvSpPr>
        <dsp:cNvPr id="0" name=""/>
        <dsp:cNvSpPr/>
      </dsp:nvSpPr>
      <dsp:spPr>
        <a:xfrm>
          <a:off x="300582" y="0"/>
          <a:ext cx="3406602" cy="32008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EDB1C-0BB0-42B9-B8C5-E283EDECF0DC}">
      <dsp:nvSpPr>
        <dsp:cNvPr id="0" name=""/>
        <dsp:cNvSpPr/>
      </dsp:nvSpPr>
      <dsp:spPr>
        <a:xfrm>
          <a:off x="1268" y="960249"/>
          <a:ext cx="1289089" cy="1280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Ideation</a:t>
          </a:r>
          <a:endParaRPr lang="ko-KR" altLang="en-US" sz="1800" kern="1200" dirty="0"/>
        </a:p>
      </dsp:txBody>
      <dsp:txXfrm>
        <a:off x="63769" y="1022750"/>
        <a:ext cx="1164087" cy="1155330"/>
      </dsp:txXfrm>
    </dsp:sp>
    <dsp:sp modelId="{AEC62BB2-BE81-460E-AACC-81C73BA0BBE0}">
      <dsp:nvSpPr>
        <dsp:cNvPr id="0" name=""/>
        <dsp:cNvSpPr/>
      </dsp:nvSpPr>
      <dsp:spPr>
        <a:xfrm>
          <a:off x="1359339" y="960249"/>
          <a:ext cx="1289089" cy="1280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BM 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구체화</a:t>
          </a:r>
          <a:endParaRPr lang="en-US" altLang="ko-KR" sz="1800" kern="1200" dirty="0"/>
        </a:p>
      </dsp:txBody>
      <dsp:txXfrm>
        <a:off x="1421840" y="1022750"/>
        <a:ext cx="1164087" cy="1155330"/>
      </dsp:txXfrm>
    </dsp:sp>
    <dsp:sp modelId="{E0AD17AD-4B7E-4550-A77C-2EE575E4B150}">
      <dsp:nvSpPr>
        <dsp:cNvPr id="0" name=""/>
        <dsp:cNvSpPr/>
      </dsp:nvSpPr>
      <dsp:spPr>
        <a:xfrm>
          <a:off x="2717409" y="960249"/>
          <a:ext cx="1289089" cy="12803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시장 </a:t>
          </a:r>
          <a:r>
            <a:rPr lang="ko-KR" altLang="en-US" sz="1800" kern="1200" dirty="0" err="1"/>
            <a:t>분석및</a:t>
          </a:r>
          <a:r>
            <a:rPr lang="ko-KR" altLang="en-US" sz="1800" kern="1200" dirty="0"/>
            <a:t> 전략</a:t>
          </a:r>
        </a:p>
      </dsp:txBody>
      <dsp:txXfrm>
        <a:off x="2779910" y="1022750"/>
        <a:ext cx="1164087" cy="115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A1D6B-7AB9-4E0C-837F-944312EEEB30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777C-E2C7-46AB-B02A-0176D6B66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6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35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1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775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4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54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71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1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1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0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86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1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7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4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1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3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83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D777C-E2C7-46AB-B02A-0176D6B66C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64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2D07-0779-48A3-A263-25E5F4E5D58A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FD01-4058-4CF7-BB3E-3EEA6B73D602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3E45-1A5B-4733-9825-5B09BF591CFF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8238-BB45-4133-BA40-F0ACC5A176FF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2198D-EA5F-41A5-A5E1-8F89C30CF1FC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A3817-F34F-4B8F-90F5-2DC311948BB1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528-2E23-4BA9-B462-127235279DD8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A234-6D35-4F6B-8A8A-F6FCE92D1D1D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5572C-A201-4CEC-B5E2-6F43AAB32C30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BD5F-52A9-4012-83E0-140161426C44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E98E0-EF6C-4B5D-998C-C78D38EFA311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0552-2117-46CE-A671-E41941C9FAAC}" type="datetime1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wkim4610@inha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Image/Video Biz. </a:t>
            </a:r>
            <a:r>
              <a:rPr lang="ko-KR" altLang="en-US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</a:t>
            </a:r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29614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 승 환</a:t>
            </a:r>
            <a:b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</a:br>
            <a:r>
              <a:rPr lang="en-US" altLang="ko-KR" sz="2400" dirty="0">
                <a:latin typeface="넥슨 풋볼고딕 L" panose="020B0303000000000000" pitchFamily="50" charset="-127"/>
                <a:ea typeface="넥슨 풋볼고딕 L" panose="020B0303000000000000" pitchFamily="50" charset="-127"/>
                <a:hlinkClick r:id="rId3"/>
              </a:rPr>
              <a:t>swkim4610@inha.ac.kr</a:t>
            </a:r>
            <a:endParaRPr lang="en-US" altLang="ko-KR" sz="2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F81B0D-B453-48DD-B028-EB77E0954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5.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머신 비전 검사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78ABE4-79ED-45BF-A10B-8FC7832675E4}"/>
              </a:ext>
            </a:extLst>
          </p:cNvPr>
          <p:cNvSpPr/>
          <p:nvPr/>
        </p:nvSpPr>
        <p:spPr>
          <a:xfrm>
            <a:off x="4067944" y="5579948"/>
            <a:ext cx="200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라온피플</a:t>
            </a:r>
            <a:r>
              <a:rPr lang="ko-KR" altLang="en-US" dirty="0"/>
              <a:t> </a:t>
            </a:r>
            <a:r>
              <a:rPr lang="en-US" altLang="ko-KR" dirty="0"/>
              <a:t>NAVI AI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7D83A-4658-456E-88E8-8A75145BBE25}"/>
              </a:ext>
            </a:extLst>
          </p:cNvPr>
          <p:cNvSpPr txBox="1"/>
          <p:nvPr/>
        </p:nvSpPr>
        <p:spPr>
          <a:xfrm>
            <a:off x="827584" y="1177846"/>
            <a:ext cx="7387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사람에 의해 육안검사를 수행하던 영역 혹은 </a:t>
            </a:r>
            <a:r>
              <a:rPr lang="en-US" altLang="ko-KR" sz="1400" dirty="0"/>
              <a:t>Rule based algorithm</a:t>
            </a:r>
            <a:r>
              <a:rPr lang="ko-KR" altLang="en-US" sz="1400" dirty="0"/>
              <a:t>으로 진행하던 검사</a:t>
            </a:r>
            <a:br>
              <a:rPr lang="en-US" altLang="ko-KR" sz="1400" dirty="0"/>
            </a:br>
            <a:r>
              <a:rPr lang="ko-KR" altLang="en-US" sz="1400" dirty="0"/>
              <a:t>를 </a:t>
            </a:r>
            <a:r>
              <a:rPr lang="ko-KR" altLang="en-US" sz="1400" dirty="0" err="1"/>
              <a:t>딥러닝을</a:t>
            </a:r>
            <a:r>
              <a:rPr lang="ko-KR" altLang="en-US" sz="1400" dirty="0"/>
              <a:t> 이용해 처리함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</a:t>
            </a:r>
            <a:r>
              <a:rPr lang="en-US" altLang="ko-KR" sz="1400" dirty="0"/>
              <a:t>Differencing</a:t>
            </a:r>
            <a:r>
              <a:rPr lang="ko-KR" altLang="en-US" sz="1400" dirty="0"/>
              <a:t>을 이용할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정상과 다르면 모두 불량으로 판정하게 되는데</a:t>
            </a:r>
            <a:br>
              <a:rPr lang="en-US" altLang="ko-KR" sz="1400" dirty="0"/>
            </a:br>
            <a:r>
              <a:rPr lang="ko-KR" altLang="en-US" sz="1400" dirty="0"/>
              <a:t>이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다를지라도 불량과 관계 없는 것을 구별하는 작업이 필요함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BF5EC-E1EE-4D6D-8960-2BCC7A016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729" y="2629452"/>
            <a:ext cx="2764551" cy="2188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B9930C-65AF-4821-8305-4DC474BE0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92" y="2594552"/>
            <a:ext cx="4521081" cy="960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FBFCA8-2396-48DE-A403-360F227F9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1" y="3841046"/>
            <a:ext cx="4476691" cy="1525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7FB759-C28F-4BE4-BF40-455416D16A3A}"/>
              </a:ext>
            </a:extLst>
          </p:cNvPr>
          <p:cNvSpPr txBox="1"/>
          <p:nvPr/>
        </p:nvSpPr>
        <p:spPr>
          <a:xfrm>
            <a:off x="859163" y="2286775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PCB </a:t>
            </a:r>
            <a:r>
              <a:rPr lang="ko-KR" altLang="en-US" sz="1400" dirty="0"/>
              <a:t>검사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2ACA3D-A349-49CA-9AF6-92CBA1F47D35}"/>
              </a:ext>
            </a:extLst>
          </p:cNvPr>
          <p:cNvSpPr txBox="1"/>
          <p:nvPr/>
        </p:nvSpPr>
        <p:spPr>
          <a:xfrm>
            <a:off x="873329" y="358103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유리</a:t>
            </a:r>
            <a:r>
              <a:rPr lang="en-US" altLang="ko-KR" sz="1400" dirty="0"/>
              <a:t> </a:t>
            </a:r>
            <a:r>
              <a:rPr lang="ko-KR" altLang="en-US" sz="1400" dirty="0"/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298679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6.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스마트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AS</a:t>
            </a:r>
            <a:endParaRPr lang="ko-KR" altLang="en-US" sz="36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EC72B-7143-4798-BBAA-8349889AD0C0}"/>
              </a:ext>
            </a:extLst>
          </p:cNvPr>
          <p:cNvSpPr txBox="1"/>
          <p:nvPr/>
        </p:nvSpPr>
        <p:spPr>
          <a:xfrm>
            <a:off x="827584" y="1177846"/>
            <a:ext cx="7023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생산현장의 생산기계의 예방정비를 통해 가동률 극대화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생산기계에 각종 센서 값을 수집하고 이를 통해 해당기계의 상태를 실시간 감시함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기계의 미래 고장 확률을 예측하는 기능을 통해 예방정비를 유도함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8B746-E00F-4902-A554-2CA60DDFD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844555"/>
            <a:ext cx="2720784" cy="28355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6957DA-8858-4B2C-9F8B-5F377D19C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2844555"/>
            <a:ext cx="4580502" cy="28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7. AR</a:t>
            </a:r>
            <a:endParaRPr lang="ko-KR" altLang="en-US" sz="36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78ABE4-79ED-45BF-A10B-8FC7832675E4}"/>
              </a:ext>
            </a:extLst>
          </p:cNvPr>
          <p:cNvSpPr/>
          <p:nvPr/>
        </p:nvSpPr>
        <p:spPr>
          <a:xfrm>
            <a:off x="3107641" y="5445224"/>
            <a:ext cx="3445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https://youtu.be/p8F4jBQRrWQ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79FD0-F528-46CA-A8BA-E88456EC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95" y="1691900"/>
            <a:ext cx="7535405" cy="36620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D5D07-93C3-4D60-BC89-273936F5604B}"/>
              </a:ext>
            </a:extLst>
          </p:cNvPr>
          <p:cNvSpPr/>
          <p:nvPr/>
        </p:nvSpPr>
        <p:spPr>
          <a:xfrm>
            <a:off x="4128824" y="5907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아이나비</a:t>
            </a:r>
          </a:p>
        </p:txBody>
      </p:sp>
    </p:spTree>
    <p:extLst>
      <p:ext uri="{BB962C8B-B14F-4D97-AF65-F5344CB8AC3E}">
        <p14:creationId xmlns:p14="http://schemas.microsoft.com/office/powerpoint/2010/main" val="160190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7. AR</a:t>
            </a:r>
            <a:endParaRPr lang="ko-KR" altLang="en-US" sz="36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8417B1-A716-4F26-BF7C-3266C5F9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05" y="2276872"/>
            <a:ext cx="6538789" cy="3575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C86B5B-692E-4B2A-B1DF-62F99DC34813}"/>
              </a:ext>
            </a:extLst>
          </p:cNvPr>
          <p:cNvSpPr txBox="1"/>
          <p:nvPr/>
        </p:nvSpPr>
        <p:spPr>
          <a:xfrm>
            <a:off x="827584" y="1177846"/>
            <a:ext cx="6330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홈쇼핑 앱에서 가구를 구입할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우리집에 잘 어울리는지 </a:t>
            </a:r>
            <a:r>
              <a:rPr lang="en-US" altLang="ko-KR" sz="1400" dirty="0"/>
              <a:t>AR</a:t>
            </a:r>
            <a:r>
              <a:rPr lang="ko-KR" altLang="en-US" sz="1400" dirty="0"/>
              <a:t>로 구현함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반품율</a:t>
            </a:r>
            <a:r>
              <a:rPr lang="ko-KR" altLang="en-US" sz="1400" dirty="0"/>
              <a:t> 감소 효과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4202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8.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생체인식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A7794F-9687-4E4A-AAE6-BA35F5A1F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463343"/>
            <a:ext cx="6603915" cy="4593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04E79E-56E4-4919-9721-7FD245D5E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1330995"/>
            <a:ext cx="5760791" cy="10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8.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생체인식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E2DC7E7-4801-4FBC-99DF-A6C55765E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8" y="3031759"/>
            <a:ext cx="2807494" cy="27900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B04B53-482D-44FB-8087-0EAA1EA39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00" y="3140968"/>
            <a:ext cx="2542275" cy="2608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703B09-C65E-4982-A5F5-5E4BB84E6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881" y="3140968"/>
            <a:ext cx="2047875" cy="2680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EC72B-7143-4798-BBAA-8349889AD0C0}"/>
              </a:ext>
            </a:extLst>
          </p:cNvPr>
          <p:cNvSpPr txBox="1"/>
          <p:nvPr/>
        </p:nvSpPr>
        <p:spPr>
          <a:xfrm>
            <a:off x="827584" y="1177846"/>
            <a:ext cx="7539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지문인식은 국내 스마트폰에 거의 실용화되어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중국은 얼굴인식이 보편화되어 있음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500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9.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골프 스윙분석기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EC72B-7143-4798-BBAA-8349889AD0C0}"/>
              </a:ext>
            </a:extLst>
          </p:cNvPr>
          <p:cNvSpPr txBox="1"/>
          <p:nvPr/>
        </p:nvSpPr>
        <p:spPr>
          <a:xfrm>
            <a:off x="625672" y="1177106"/>
            <a:ext cx="6062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골프 스윙을 기록하고 분석하여 교정할 수 있도록 도와주는 비전 기술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레슨프로들이 레슨시에 활용도가 높음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49896-9BA7-4632-AC1F-3B2A998C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852991"/>
            <a:ext cx="5667035" cy="3243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A9B2AE-3107-4DED-BB77-A2C14802D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671" y="3085462"/>
            <a:ext cx="2003340" cy="27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6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10.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탁구 로봇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9EC72B-7143-4798-BBAA-8349889AD0C0}"/>
              </a:ext>
            </a:extLst>
          </p:cNvPr>
          <p:cNvSpPr txBox="1"/>
          <p:nvPr/>
        </p:nvSpPr>
        <p:spPr>
          <a:xfrm>
            <a:off x="625672" y="1177106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탁구와 같이 파트너가 필요한 운동은 파트너 부재가 가장 어려운 문제임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탁구로봇은 기계와 탁구를 즐길 수 있는 </a:t>
            </a:r>
            <a:r>
              <a:rPr lang="ko-KR" altLang="en-US" sz="1400" dirty="0" err="1"/>
              <a:t>머신임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29D30-6B8C-485C-A817-DCEBDDAA0923}"/>
              </a:ext>
            </a:extLst>
          </p:cNvPr>
          <p:cNvSpPr/>
          <p:nvPr/>
        </p:nvSpPr>
        <p:spPr>
          <a:xfrm>
            <a:off x="5120042" y="4575535"/>
            <a:ext cx="3338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f-ZA" altLang="ko-KR" dirty="0"/>
              <a:t>https://youtu.be/dXilQOPszuw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78BB83-D71B-43D6-B7CD-70C7DA391999}"/>
              </a:ext>
            </a:extLst>
          </p:cNvPr>
          <p:cNvSpPr/>
          <p:nvPr/>
        </p:nvSpPr>
        <p:spPr>
          <a:xfrm>
            <a:off x="791454" y="4575535"/>
            <a:ext cx="3400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https://youtu.be/i1M_JP5Aemo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B10AB4-83F1-4DD8-81D7-134BCCE6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24" y="2347745"/>
            <a:ext cx="3586336" cy="2118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BD244B-1E6B-409D-91C9-1D695130F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817" y="2347745"/>
            <a:ext cx="4018764" cy="21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4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Problem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Solving</a:t>
            </a:r>
            <a:endParaRPr lang="ko-KR" altLang="en-US" sz="36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8536A-404C-4418-B99C-A6D223AC7077}"/>
              </a:ext>
            </a:extLst>
          </p:cNvPr>
          <p:cNvSpPr txBox="1"/>
          <p:nvPr/>
        </p:nvSpPr>
        <p:spPr>
          <a:xfrm>
            <a:off x="294678" y="1282028"/>
            <a:ext cx="8408007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Problem #1: </a:t>
            </a:r>
            <a:r>
              <a:rPr lang="ko-KR" altLang="en-US" dirty="0"/>
              <a:t>마트의 길게 늘어진 계산대 문제를 해결해봅시다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Problem</a:t>
            </a:r>
            <a:r>
              <a:rPr lang="ko-KR" altLang="en-US" dirty="0"/>
              <a:t> </a:t>
            </a:r>
            <a:r>
              <a:rPr lang="en-US" altLang="ko-KR" dirty="0"/>
              <a:t>#2:</a:t>
            </a:r>
            <a:r>
              <a:rPr lang="ko-KR" altLang="en-US" dirty="0"/>
              <a:t> 외국 여행에 중국어</a:t>
            </a:r>
            <a:r>
              <a:rPr lang="en-US" altLang="ko-KR" dirty="0"/>
              <a:t>, </a:t>
            </a:r>
            <a:r>
              <a:rPr lang="ko-KR" altLang="en-US" dirty="0"/>
              <a:t>일본어 등 때문에 곤란 한 경우를 해결해</a:t>
            </a:r>
            <a:br>
              <a:rPr lang="en-US" altLang="ko-KR" dirty="0"/>
            </a:br>
            <a:r>
              <a:rPr lang="en-US" altLang="ko-KR" dirty="0"/>
              <a:t>                </a:t>
            </a:r>
            <a:r>
              <a:rPr lang="ko-KR" altLang="en-US" dirty="0"/>
              <a:t>봅시다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Problem #3: Hair Shop </a:t>
            </a:r>
            <a:r>
              <a:rPr lang="ko-KR" altLang="en-US" dirty="0"/>
              <a:t>헤어스타일 변경에 대한 사전 </a:t>
            </a:r>
            <a:r>
              <a:rPr lang="en-US" altLang="ko-KR" dirty="0"/>
              <a:t>Communication</a:t>
            </a:r>
            <a:r>
              <a:rPr lang="ko-KR" altLang="en-US" dirty="0"/>
              <a:t>이 어려움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Problem #4: </a:t>
            </a:r>
            <a:r>
              <a:rPr lang="ko-KR" altLang="en-US" dirty="0"/>
              <a:t>음식 칼로리 계산이 어렵다</a:t>
            </a:r>
            <a:r>
              <a:rPr lang="en-US" altLang="ko-KR" dirty="0"/>
              <a:t>. </a:t>
            </a:r>
            <a:r>
              <a:rPr lang="ko-KR" altLang="en-US" dirty="0"/>
              <a:t>결국 음식 칼로리는 입력하지 않음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Problem #5: </a:t>
            </a:r>
            <a:r>
              <a:rPr lang="ko-KR" altLang="en-US" dirty="0"/>
              <a:t>시각장애인에게 도움을 줄 수 있는 </a:t>
            </a:r>
            <a:r>
              <a:rPr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80907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4.12 BM Ideation</a:t>
            </a:r>
            <a:endParaRPr lang="ko-KR" altLang="en-US" sz="2800" dirty="0"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1D24FD-A37F-41FE-8C99-32D31C9D1277}"/>
              </a:ext>
            </a:extLst>
          </p:cNvPr>
          <p:cNvSpPr txBox="1"/>
          <p:nvPr/>
        </p:nvSpPr>
        <p:spPr>
          <a:xfrm>
            <a:off x="287667" y="1100543"/>
            <a:ext cx="8568666" cy="12249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indent="0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>
                <a:latin typeface="가는각진제목체" panose="02030600000101010101" pitchFamily="18" charset="-127"/>
                <a:ea typeface="가는각진제목체" panose="02030600000101010101" pitchFamily="18" charset="-127"/>
              </a:defRPr>
            </a:lvl1pPr>
            <a:lvl2pPr indent="0" algn="ctr"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조별 </a:t>
            </a:r>
            <a:r>
              <a:rPr lang="en-US" altLang="ko-KR" dirty="0"/>
              <a:t>Biz. Model Ideation</a:t>
            </a:r>
            <a:r>
              <a:rPr lang="ko-KR" altLang="en-US" dirty="0"/>
              <a:t>을 진행함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조별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BM</a:t>
            </a:r>
            <a:r>
              <a:rPr lang="ko-KR" altLang="en-US" dirty="0"/>
              <a:t>을 </a:t>
            </a:r>
            <a:r>
              <a:rPr lang="en-US" altLang="ko-KR" dirty="0"/>
              <a:t>Ideation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BM </a:t>
            </a:r>
            <a:r>
              <a:rPr lang="ko-KR" altLang="en-US" dirty="0"/>
              <a:t>구체화 단계는 </a:t>
            </a:r>
            <a:r>
              <a:rPr lang="en-US" altLang="ko-KR" dirty="0"/>
              <a:t>BM</a:t>
            </a:r>
            <a:r>
              <a:rPr lang="ko-KR" altLang="en-US" dirty="0"/>
              <a:t> 개발에 필요한 기술 내용 및 개발 </a:t>
            </a:r>
            <a:r>
              <a:rPr lang="en-US" altLang="ko-KR" dirty="0"/>
              <a:t>Flow</a:t>
            </a:r>
            <a:r>
              <a:rPr lang="ko-KR" altLang="en-US" dirty="0"/>
              <a:t>를 기술</a:t>
            </a:r>
            <a:endParaRPr lang="en-US" altLang="ko-KR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시장분석 및 전략은 </a:t>
            </a:r>
            <a:r>
              <a:rPr lang="af-ZA" altLang="ko-KR" dirty="0"/>
              <a:t>3C </a:t>
            </a:r>
            <a:r>
              <a:rPr lang="ko-KR" altLang="en-US" dirty="0"/>
              <a:t>등의 관점에서 제시함</a:t>
            </a:r>
            <a:r>
              <a:rPr lang="en-US" altLang="ko-KR" dirty="0"/>
              <a:t>(STP, SWOT </a:t>
            </a:r>
            <a:r>
              <a:rPr lang="ko-KR" altLang="en-US" dirty="0"/>
              <a:t>등 도구 활용</a:t>
            </a:r>
            <a:r>
              <a:rPr lang="en-US" altLang="ko-KR" dirty="0"/>
              <a:t>)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AF088C8E-0495-4A24-AF66-B969FEEF83ED}"/>
              </a:ext>
            </a:extLst>
          </p:cNvPr>
          <p:cNvGraphicFramePr/>
          <p:nvPr/>
        </p:nvGraphicFramePr>
        <p:xfrm>
          <a:off x="2843808" y="2932091"/>
          <a:ext cx="4007768" cy="320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695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화재 감지기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2CCE7E-EA40-4A9A-8AF4-88560C1E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036" y="2820810"/>
            <a:ext cx="4124866" cy="26522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28C1BF-614C-4E7D-BEF8-3E6F1B0C4089}"/>
              </a:ext>
            </a:extLst>
          </p:cNvPr>
          <p:cNvSpPr/>
          <p:nvPr/>
        </p:nvSpPr>
        <p:spPr>
          <a:xfrm>
            <a:off x="2507432" y="5813238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비젼인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af-ZA" altLang="ko-KR" dirty="0"/>
              <a:t>VISIONIN Inc. www.vision-in.co.kr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50932A-3060-45E3-83C0-35154DB0E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24" y="1141181"/>
            <a:ext cx="7305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7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593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 dirty="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6" y="1096216"/>
            <a:ext cx="867682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넥슨 풋볼고딕 L" panose="020B0303000000000000" pitchFamily="50" charset="-127"/>
              <a:ea typeface="넥슨 풋볼고딕 L" panose="020B0303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4AB51C-344B-43D3-A925-E59F488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8FE5E-7799-4C0E-8339-B1199942043D}"/>
              </a:ext>
            </a:extLst>
          </p:cNvPr>
          <p:cNvSpPr txBox="1"/>
          <p:nvPr/>
        </p:nvSpPr>
        <p:spPr>
          <a:xfrm>
            <a:off x="3491880" y="293713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33CC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3201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1.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화재 감지기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337FC3-88D0-4D90-95CA-1D6749C1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1298625"/>
            <a:ext cx="6267450" cy="2733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1C4B21-B90B-4F52-8256-F0033807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997" y="3280687"/>
            <a:ext cx="249000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차량 번호판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28C1BF-614C-4E7D-BEF8-3E6F1B0C4089}"/>
              </a:ext>
            </a:extLst>
          </p:cNvPr>
          <p:cNvSpPr/>
          <p:nvPr/>
        </p:nvSpPr>
        <p:spPr>
          <a:xfrm>
            <a:off x="2366389" y="5599841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비젼인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af-ZA" altLang="ko-KR" dirty="0"/>
              <a:t>VISIONIN Inc. www.vision-in.co.kr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BE0AE7-764D-4411-9D1F-D9AAA638A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574856"/>
            <a:ext cx="6216724" cy="4008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995097-5314-4F2A-A01B-088191CA6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01815"/>
            <a:ext cx="3800475" cy="163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588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차량 번호판 인식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253FCA-BF99-4D48-A53F-EA28E5B8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73016"/>
            <a:ext cx="5581650" cy="2581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4E44A-9368-49E3-AAB6-CD3C2CE9323E}"/>
              </a:ext>
            </a:extLst>
          </p:cNvPr>
          <p:cNvSpPr txBox="1"/>
          <p:nvPr/>
        </p:nvSpPr>
        <p:spPr>
          <a:xfrm>
            <a:off x="827584" y="1177846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엣지검출</a:t>
            </a:r>
            <a:r>
              <a:rPr lang="ko-KR" altLang="en-US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직사각형 검출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번호판 규격 조건 검사 후 번호판 위치 확정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B98CF-55CD-40CA-A937-4929F229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57" y="1571625"/>
            <a:ext cx="4095750" cy="185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475AD-73A9-4D7C-984A-909DB529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2042936"/>
            <a:ext cx="2305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2.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차량 번호판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F4E44A-9368-49E3-AAB6-CD3C2CE9323E}"/>
              </a:ext>
            </a:extLst>
          </p:cNvPr>
          <p:cNvSpPr txBox="1"/>
          <p:nvPr/>
        </p:nvSpPr>
        <p:spPr>
          <a:xfrm>
            <a:off x="425216" y="1170874"/>
            <a:ext cx="7592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사각형 기울기 교정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이진화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잡음제거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분할선</a:t>
            </a:r>
            <a:r>
              <a:rPr lang="ko-KR" altLang="en-US" sz="1400" dirty="0">
                <a:sym typeface="Wingdings" panose="05000000000000000000" pitchFamily="2" charset="2"/>
              </a:rPr>
              <a:t> 추정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숫자 영역 </a:t>
            </a:r>
            <a:r>
              <a:rPr lang="en-US" altLang="ko-KR" sz="1400" dirty="0">
                <a:sym typeface="Wingdings" panose="05000000000000000000" pitchFamily="2" charset="2"/>
              </a:rPr>
              <a:t>Crop  </a:t>
            </a:r>
            <a:r>
              <a:rPr lang="ko-KR" altLang="en-US" sz="1400" dirty="0">
                <a:sym typeface="Wingdings" panose="05000000000000000000" pitchFamily="2" charset="2"/>
              </a:rPr>
              <a:t>판별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46CF08-AD02-40FE-ADC2-D7A315CA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72" y="1899926"/>
            <a:ext cx="4060525" cy="1362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F080E-8E74-4440-B2A0-C1AC9A9E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42" y="4324495"/>
            <a:ext cx="4151863" cy="1418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CE14B7-1E61-466F-8A18-2A99E4D2E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3139049"/>
            <a:ext cx="3295650" cy="136207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F985D8E-0DA3-4D37-AF8F-91D405273DB9}"/>
              </a:ext>
            </a:extLst>
          </p:cNvPr>
          <p:cNvSpPr/>
          <p:nvPr/>
        </p:nvSpPr>
        <p:spPr>
          <a:xfrm>
            <a:off x="2411760" y="3645024"/>
            <a:ext cx="648072" cy="339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A4BD105-0992-4DF0-BF1A-CD7C1645B10E}"/>
              </a:ext>
            </a:extLst>
          </p:cNvPr>
          <p:cNvSpPr/>
          <p:nvPr/>
        </p:nvSpPr>
        <p:spPr>
          <a:xfrm>
            <a:off x="4932040" y="3319075"/>
            <a:ext cx="144016" cy="83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5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3.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위조 지문 탐지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28C1BF-614C-4E7D-BEF8-3E6F1B0C4089}"/>
              </a:ext>
            </a:extLst>
          </p:cNvPr>
          <p:cNvSpPr/>
          <p:nvPr/>
        </p:nvSpPr>
        <p:spPr>
          <a:xfrm>
            <a:off x="2401187" y="5858187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비젼인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af-ZA" altLang="ko-KR" dirty="0"/>
              <a:t>VISIONIN Inc. www.vision-in.co.kr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07E1D8-7F93-4233-BAFE-CA8EB205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217732"/>
            <a:ext cx="6324600" cy="2124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BD084A-7651-46B6-BD82-5AACE708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57" y="1298625"/>
            <a:ext cx="5857875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BA2BC0-6FB5-42F3-A1D7-FED78D74A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394" y="4450137"/>
            <a:ext cx="3314700" cy="1352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2551F-7C3E-42A9-93D4-A6C5B7A4E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4442772"/>
            <a:ext cx="2819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 A.I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신호등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B8A74D-6ADF-49A6-8E9E-0C9847163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26" y="2406615"/>
            <a:ext cx="7137593" cy="340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ABF218-00A9-4051-8D1E-90443918C9B1}"/>
              </a:ext>
            </a:extLst>
          </p:cNvPr>
          <p:cNvSpPr txBox="1"/>
          <p:nvPr/>
        </p:nvSpPr>
        <p:spPr>
          <a:xfrm>
            <a:off x="827584" y="1177846"/>
            <a:ext cx="42594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교통흐름개선 효과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배기가스 저감 효과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루프 감지기 설치를 하지 않기 때문에 비용절감</a:t>
            </a:r>
            <a:endParaRPr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F7454B-01AF-48DB-9D39-F7485A528FDA}"/>
              </a:ext>
            </a:extLst>
          </p:cNvPr>
          <p:cNvSpPr/>
          <p:nvPr/>
        </p:nvSpPr>
        <p:spPr>
          <a:xfrm>
            <a:off x="4128824" y="5907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라온피플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73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ctrTitle"/>
          </p:nvPr>
        </p:nvSpPr>
        <p:spPr>
          <a:xfrm>
            <a:off x="685800" y="-171400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사례 </a:t>
            </a:r>
            <a:r>
              <a:rPr lang="en-US" altLang="ko-KR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4. A.I </a:t>
            </a:r>
            <a:r>
              <a:rPr lang="ko-KR" altLang="en-US" sz="3600" dirty="0"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신호등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641369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김승환</a:t>
            </a:r>
            <a:r>
              <a:rPr lang="en-US" altLang="ko-KR" sz="1400" dirty="0">
                <a:latin typeface="넥슨 풋볼고딕 L" panose="020B0303000000000000" pitchFamily="50" charset="-127"/>
                <a:ea typeface="넥슨 풋볼고딕 L" panose="020B0303000000000000" pitchFamily="50" charset="-127"/>
              </a:rPr>
              <a:t>(swkim4610@inha.ac.kr)</a:t>
            </a:r>
            <a:endParaRPr lang="ko-KR" altLang="en-US" sz="1400">
              <a:latin typeface="넥슨 풋볼고딕 L" panose="020B0303000000000000" pitchFamily="50" charset="-127"/>
              <a:ea typeface="넥슨 풋볼고딕 L" panose="020B03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F4F55C-719A-4325-9B6D-F730828A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6390"/>
            <a:ext cx="1825624" cy="5263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87E613-02A9-4FFB-833C-D82082EF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6" y="1636415"/>
            <a:ext cx="7474307" cy="40797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78B642-3DC9-45BD-8651-E47BDA8A1C0F}"/>
              </a:ext>
            </a:extLst>
          </p:cNvPr>
          <p:cNvSpPr/>
          <p:nvPr/>
        </p:nvSpPr>
        <p:spPr>
          <a:xfrm>
            <a:off x="4128824" y="59076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라온피플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9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51768</TotalTime>
  <Words>622</Words>
  <Application>Microsoft Office PowerPoint</Application>
  <PresentationFormat>화면 슬라이드 쇼(4:3)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가는각진제목체</vt:lpstr>
      <vt:lpstr>넥슨 풋볼고딕 B</vt:lpstr>
      <vt:lpstr>넥슨 풋볼고딕 L</vt:lpstr>
      <vt:lpstr>맑은 고딕</vt:lpstr>
      <vt:lpstr>Arial</vt:lpstr>
      <vt:lpstr>Office 테마</vt:lpstr>
      <vt:lpstr>Image/Video Biz. 사례</vt:lpstr>
      <vt:lpstr>사례 1. 화재 감지기</vt:lpstr>
      <vt:lpstr>사례 1. 화재 감지기</vt:lpstr>
      <vt:lpstr>사례 2. 차량 번호판 인식</vt:lpstr>
      <vt:lpstr>사례 2. 차량 번호판 인식 </vt:lpstr>
      <vt:lpstr>사례 2. 차량 번호판 인식</vt:lpstr>
      <vt:lpstr>사례 3. 위조 지문 탐지</vt:lpstr>
      <vt:lpstr>사례 4. A.I 신호등</vt:lpstr>
      <vt:lpstr>사례 4. A.I 신호등</vt:lpstr>
      <vt:lpstr>사례 5. 머신 비전 검사</vt:lpstr>
      <vt:lpstr>사례 6. 스마트 AS</vt:lpstr>
      <vt:lpstr>사례 7. AR</vt:lpstr>
      <vt:lpstr>사례 7. AR</vt:lpstr>
      <vt:lpstr>사례 8. 생체인식</vt:lpstr>
      <vt:lpstr>사례 8. 생체인식</vt:lpstr>
      <vt:lpstr>사례 9. 골프 스윙분석기</vt:lpstr>
      <vt:lpstr>사례 10. 탁구 로봇</vt:lpstr>
      <vt:lpstr>Problem Solving</vt:lpstr>
      <vt:lpstr>4.12 BM Ideation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딥러닝과 텐서플로우</dc:title>
  <dc:creator>김승환</dc:creator>
  <cp:lastModifiedBy>승환 김</cp:lastModifiedBy>
  <cp:revision>1726</cp:revision>
  <dcterms:created xsi:type="dcterms:W3CDTF">2012-11-06T06:53:25Z</dcterms:created>
  <dcterms:modified xsi:type="dcterms:W3CDTF">2019-06-03T15:11:56Z</dcterms:modified>
</cp:coreProperties>
</file>